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3" r:id="rId6"/>
    <p:sldId id="264" r:id="rId7"/>
    <p:sldId id="276" r:id="rId8"/>
    <p:sldId id="277" r:id="rId9"/>
    <p:sldId id="265" r:id="rId10"/>
    <p:sldId id="266" r:id="rId11"/>
    <p:sldId id="267" r:id="rId12"/>
    <p:sldId id="268" r:id="rId13"/>
    <p:sldId id="269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69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51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6900CB-DC37-4F8D-8944-1DE37DEEFE45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A6505-E4FA-4D7F-A8E4-E52A0419EC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8A6505-E4FA-4D7F-A8E4-E52A0419EC9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01A3D-AB3A-40F6-86BB-AC3D72A10003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7A11D17-DCAB-4610-BED7-622A7EBF64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01A3D-AB3A-40F6-86BB-AC3D72A10003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1D17-DCAB-4610-BED7-622A7EBF6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7A11D17-DCAB-4610-BED7-622A7EBF64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01A3D-AB3A-40F6-86BB-AC3D72A10003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01A3D-AB3A-40F6-86BB-AC3D72A10003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7A11D17-DCAB-4610-BED7-622A7EBF64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01A3D-AB3A-40F6-86BB-AC3D72A10003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7A11D17-DCAB-4610-BED7-622A7EBF64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8D01A3D-AB3A-40F6-86BB-AC3D72A10003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1D17-DCAB-4610-BED7-622A7EBF64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01A3D-AB3A-40F6-86BB-AC3D72A10003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7A11D17-DCAB-4610-BED7-622A7EBF64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01A3D-AB3A-40F6-86BB-AC3D72A10003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7A11D17-DCAB-4610-BED7-622A7EBF6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01A3D-AB3A-40F6-86BB-AC3D72A10003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A11D17-DCAB-4610-BED7-622A7EBF6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7A11D17-DCAB-4610-BED7-622A7EBF64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01A3D-AB3A-40F6-86BB-AC3D72A10003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7A11D17-DCAB-4610-BED7-622A7EBF64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8D01A3D-AB3A-40F6-86BB-AC3D72A10003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8D01A3D-AB3A-40F6-86BB-AC3D72A10003}" type="datetimeFigureOut">
              <a:rPr lang="en-US" smtClean="0"/>
              <a:pPr/>
              <a:t>7/23/2017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7A11D17-DCAB-4610-BED7-622A7EBF64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819400"/>
            <a:ext cx="6629400" cy="30480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400" dirty="0" smtClean="0"/>
              <a:t>How to get your customers</a:t>
            </a:r>
          </a:p>
          <a:p>
            <a:r>
              <a:rPr lang="en-US" sz="2400" dirty="0" smtClean="0"/>
              <a:t>and friends help you</a:t>
            </a:r>
          </a:p>
          <a:p>
            <a:r>
              <a:rPr lang="en-US" sz="4400" dirty="0" smtClean="0"/>
              <a:t>grow</a:t>
            </a:r>
            <a:r>
              <a:rPr lang="en-US" dirty="0" smtClean="0"/>
              <a:t> </a:t>
            </a:r>
            <a:r>
              <a:rPr lang="en-US" sz="2400" dirty="0" smtClean="0"/>
              <a:t>more business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algn="l">
              <a:buFontTx/>
              <a:buChar char="-"/>
            </a:pPr>
            <a:r>
              <a:rPr lang="en-US" i="1" dirty="0" smtClean="0">
                <a:solidFill>
                  <a:srgbClr val="FF0000"/>
                </a:solidFill>
              </a:rPr>
              <a:t> 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Relationship/Referral Marketing</a:t>
            </a:r>
            <a:endParaRPr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" y="1295400"/>
            <a:ext cx="8839200" cy="533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0"/>
            <a:ext cx="8534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1527175"/>
            <a:ext cx="8153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15271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 is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48% of sales people don’t follow up;</a:t>
            </a:r>
          </a:p>
          <a:p>
            <a:r>
              <a:rPr lang="en-US" dirty="0" smtClean="0"/>
              <a:t>25% follow up just once;</a:t>
            </a:r>
          </a:p>
          <a:p>
            <a:r>
              <a:rPr lang="en-US" dirty="0" smtClean="0"/>
              <a:t>12% make three contacts and stop;</a:t>
            </a:r>
          </a:p>
          <a:p>
            <a:r>
              <a:rPr lang="en-US" dirty="0" smtClean="0"/>
              <a:t>Only 10% make more than three contacts;</a:t>
            </a:r>
          </a:p>
          <a:p>
            <a:r>
              <a:rPr lang="en-US" dirty="0" smtClean="0"/>
              <a:t>Only 2% buy on 1st contact, 3% of 2</a:t>
            </a:r>
            <a:r>
              <a:rPr lang="en-US" baseline="30000" dirty="0" smtClean="0"/>
              <a:t>nd</a:t>
            </a:r>
            <a:r>
              <a:rPr lang="en-US" dirty="0" smtClean="0"/>
              <a:t> contact, 5% on 3</a:t>
            </a:r>
            <a:r>
              <a:rPr lang="en-US" baseline="30000" dirty="0" smtClean="0"/>
              <a:t>rd</a:t>
            </a:r>
            <a:r>
              <a:rPr lang="en-US" dirty="0" smtClean="0"/>
              <a:t>, and 10% on 4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b="1" i="1" u="sng" dirty="0" smtClean="0">
                <a:solidFill>
                  <a:srgbClr val="FF0000"/>
                </a:solidFill>
              </a:rPr>
              <a:t>80% of sales </a:t>
            </a:r>
            <a:r>
              <a:rPr lang="en-US" dirty="0" smtClean="0"/>
              <a:t>are made on the 5</a:t>
            </a:r>
            <a:r>
              <a:rPr lang="en-US" baseline="30000" dirty="0" smtClean="0"/>
              <a:t>th</a:t>
            </a:r>
            <a:r>
              <a:rPr lang="en-US" dirty="0" smtClean="0"/>
              <a:t>-12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conctact</a:t>
            </a:r>
            <a:r>
              <a:rPr lang="en-US" dirty="0" smtClean="0"/>
              <a:t>!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How/why I turned to Referral Marketing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 am probably the worst “in-store” marketer in CT;</a:t>
            </a:r>
          </a:p>
          <a:p>
            <a:r>
              <a:rPr lang="en-US" dirty="0" smtClean="0"/>
              <a:t>Maxed out in sports side of my business;</a:t>
            </a:r>
          </a:p>
          <a:p>
            <a:r>
              <a:rPr lang="en-US" dirty="0" smtClean="0"/>
              <a:t>Not many “big businesses” in my area;</a:t>
            </a:r>
          </a:p>
          <a:p>
            <a:r>
              <a:rPr lang="en-US" dirty="0" smtClean="0"/>
              <a:t>Corporate is prime area to grow, and I hate/don’t do “cold calling”</a:t>
            </a:r>
          </a:p>
          <a:p>
            <a:r>
              <a:rPr lang="en-US" dirty="0" smtClean="0"/>
              <a:t>Research shows we all have 250-600 people in our network (CT owners trend higher I think)</a:t>
            </a:r>
          </a:p>
          <a:p>
            <a:r>
              <a:rPr lang="en-US" dirty="0" smtClean="0"/>
              <a:t>Who would you be more likely to buy them – a friend who refers someone or a cold call on the phone;</a:t>
            </a:r>
          </a:p>
          <a:p>
            <a:r>
              <a:rPr lang="en-US" dirty="0" smtClean="0"/>
              <a:t>Quick Facts: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- nearly 2/3 of business owners state referrals are the majority of their business, yet 80% have </a:t>
            </a:r>
            <a:r>
              <a:rPr lang="en-US" u="sng" dirty="0" smtClean="0">
                <a:solidFill>
                  <a:schemeClr val="tx1"/>
                </a:solidFill>
              </a:rPr>
              <a:t>NO </a:t>
            </a:r>
            <a:r>
              <a:rPr lang="en-US" dirty="0" smtClean="0">
                <a:solidFill>
                  <a:schemeClr val="tx1"/>
                </a:solidFill>
              </a:rPr>
              <a:t>plan on  how to get referrals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7448" cy="838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My three-pronged,</a:t>
            </a:r>
            <a:br>
              <a:rPr lang="en-US" sz="2000" dirty="0" smtClean="0"/>
            </a:br>
            <a:r>
              <a:rPr lang="en-US" sz="2000" dirty="0" smtClean="0"/>
              <a:t>integrated Referral Marketing</a:t>
            </a:r>
            <a:br>
              <a:rPr lang="en-US" sz="2000" dirty="0" smtClean="0"/>
            </a:br>
            <a:r>
              <a:rPr lang="en-US" sz="2000" dirty="0" smtClean="0"/>
              <a:t>Strategies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1.) BNI</a:t>
            </a:r>
          </a:p>
          <a:p>
            <a:pPr>
              <a:buNone/>
            </a:pPr>
            <a:r>
              <a:rPr lang="en-US" dirty="0" smtClean="0"/>
              <a:t>	- $1K/year &amp; meet weekly;</a:t>
            </a:r>
          </a:p>
          <a:p>
            <a:pPr>
              <a:buNone/>
            </a:pPr>
            <a:r>
              <a:rPr lang="en-US" dirty="0" smtClean="0"/>
              <a:t>	- So far $10.5K in sales in 10 months;</a:t>
            </a:r>
          </a:p>
          <a:p>
            <a:pPr>
              <a:buNone/>
            </a:pPr>
            <a:r>
              <a:rPr lang="en-US" dirty="0" smtClean="0"/>
              <a:t>2.) E-mail follow up</a:t>
            </a:r>
          </a:p>
          <a:p>
            <a:pPr lvl="1">
              <a:buFontTx/>
              <a:buChar char="-"/>
            </a:pPr>
            <a:r>
              <a:rPr lang="en-US" sz="2800" dirty="0" smtClean="0">
                <a:solidFill>
                  <a:schemeClr val="tx1"/>
                </a:solidFill>
              </a:rPr>
              <a:t>Free, instant credibility, </a:t>
            </a:r>
            <a:r>
              <a:rPr lang="en-US" sz="2800" dirty="0" err="1" smtClean="0">
                <a:solidFill>
                  <a:schemeClr val="tx1"/>
                </a:solidFill>
              </a:rPr>
              <a:t>get’em</a:t>
            </a:r>
            <a:r>
              <a:rPr lang="en-US" sz="2800" dirty="0" smtClean="0">
                <a:solidFill>
                  <a:schemeClr val="tx1"/>
                </a:solidFill>
              </a:rPr>
              <a:t> while they love you;</a:t>
            </a:r>
          </a:p>
          <a:p>
            <a:pPr lvl="1">
              <a:buFontTx/>
              <a:buChar char="-"/>
            </a:pPr>
            <a:r>
              <a:rPr lang="en-US" sz="2800" dirty="0" smtClean="0">
                <a:solidFill>
                  <a:schemeClr val="tx1"/>
                </a:solidFill>
              </a:rPr>
              <a:t>3.) LinkedIn (not “</a:t>
            </a:r>
            <a:r>
              <a:rPr lang="en-US" sz="2800" smtClean="0">
                <a:solidFill>
                  <a:schemeClr val="tx1"/>
                </a:solidFill>
              </a:rPr>
              <a:t>Social Media”)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2">
              <a:buFontTx/>
              <a:buChar char="-"/>
            </a:pPr>
            <a:r>
              <a:rPr lang="en-US" sz="2600" dirty="0" smtClean="0"/>
              <a:t>Free to $50/month, depending upon “package”</a:t>
            </a:r>
          </a:p>
          <a:p>
            <a:pPr lvl="2" algn="ctr">
              <a:buFontTx/>
              <a:buChar char="-"/>
            </a:pPr>
            <a:r>
              <a:rPr lang="en-US" sz="3200" b="1" i="1" u="sng" dirty="0" smtClean="0">
                <a:solidFill>
                  <a:srgbClr val="FF0000"/>
                </a:solidFill>
              </a:rPr>
              <a:t>Referral marketing is farming,</a:t>
            </a:r>
          </a:p>
          <a:p>
            <a:pPr lvl="2" algn="ctr">
              <a:buFontTx/>
              <a:buChar char="-"/>
            </a:pPr>
            <a:r>
              <a:rPr lang="en-US" sz="3200" b="1" i="1" u="sng" dirty="0" smtClean="0">
                <a:solidFill>
                  <a:srgbClr val="FF0000"/>
                </a:solidFill>
              </a:rPr>
              <a:t>not fishing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613648" cy="838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How do you learn about LinkedIn</a:t>
            </a:r>
            <a:br>
              <a:rPr lang="en-US" sz="2800" dirty="0" smtClean="0"/>
            </a:br>
            <a:r>
              <a:rPr lang="en-US" sz="2800" dirty="0" smtClean="0"/>
              <a:t>and how to use it to “</a:t>
            </a:r>
            <a:r>
              <a:rPr lang="en-US" sz="2800" dirty="0" err="1" smtClean="0"/>
              <a:t>mahket</a:t>
            </a:r>
            <a:r>
              <a:rPr lang="en-US" sz="2800" dirty="0" smtClean="0"/>
              <a:t>”?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LinkedIn is NOT social media;</a:t>
            </a:r>
          </a:p>
          <a:p>
            <a:r>
              <a:rPr lang="en-US" dirty="0" smtClean="0"/>
              <a:t>I tried webinars and CD training “modules”;</a:t>
            </a:r>
          </a:p>
          <a:p>
            <a:r>
              <a:rPr lang="en-US" dirty="0" smtClean="0"/>
              <a:t>Nothing “clicked” for me;</a:t>
            </a:r>
          </a:p>
          <a:p>
            <a:r>
              <a:rPr lang="en-US" dirty="0" smtClean="0"/>
              <a:t>I couldn’t find any seminars or classes near me to learn;</a:t>
            </a:r>
          </a:p>
          <a:p>
            <a:r>
              <a:rPr lang="en-US" dirty="0" smtClean="0"/>
              <a:t>A sales professional friend showed me “how to”</a:t>
            </a:r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- It worked!  So that’s what I’m going to show you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LinkedIn</a:t>
            </a:r>
            <a:br>
              <a:rPr lang="en-US" sz="2000" dirty="0" smtClean="0"/>
            </a:br>
            <a:r>
              <a:rPr lang="en-US" sz="2000" dirty="0" smtClean="0"/>
              <a:t>The premise/inherit assumption</a:t>
            </a:r>
            <a:br>
              <a:rPr lang="en-US" sz="2000" dirty="0" smtClean="0"/>
            </a:br>
            <a:r>
              <a:rPr lang="en-US" sz="2000" dirty="0" smtClean="0"/>
              <a:t>is that you agree to “link” people	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1</a:t>
            </a:r>
            <a:r>
              <a:rPr lang="en-US" baseline="30000" dirty="0" smtClean="0"/>
              <a:t>st</a:t>
            </a:r>
            <a:r>
              <a:rPr lang="en-US" dirty="0" smtClean="0"/>
              <a:t> level connection is someone you have a relationship with (or you’ve accepted them as a friend)</a:t>
            </a:r>
          </a:p>
          <a:p>
            <a:r>
              <a:rPr lang="en-US" dirty="0" smtClean="0"/>
              <a:t>A 2</a:t>
            </a:r>
            <a:r>
              <a:rPr lang="en-US" baseline="30000" dirty="0" smtClean="0"/>
              <a:t>nd</a:t>
            </a:r>
            <a:r>
              <a:rPr lang="en-US" dirty="0" smtClean="0"/>
              <a:t> level connection is a friend of a friend, and a 3</a:t>
            </a:r>
            <a:r>
              <a:rPr lang="en-US" baseline="30000" dirty="0" smtClean="0"/>
              <a:t>rd</a:t>
            </a:r>
            <a:r>
              <a:rPr lang="en-US" dirty="0" smtClean="0"/>
              <a:t> level connection is a friend of a friend of a friend (3</a:t>
            </a:r>
            <a:r>
              <a:rPr lang="en-US" baseline="30000" dirty="0" smtClean="0"/>
              <a:t>rd</a:t>
            </a:r>
            <a:r>
              <a:rPr lang="en-US" dirty="0" smtClean="0"/>
              <a:t> levels are pretty useless for our purposed);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Be “legit” when adding people to  your network (don’t be a friend with people you don’t know);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benefits of using LinkedIn to market?</a:t>
            </a:r>
          </a:p>
          <a:p>
            <a:pPr lvl="2">
              <a:buFontTx/>
              <a:buChar char="-"/>
            </a:pPr>
            <a:r>
              <a:rPr lang="en-US" dirty="0" smtClean="0"/>
              <a:t>You can drive by a building and then see if you have any connections there;</a:t>
            </a:r>
          </a:p>
          <a:p>
            <a:pPr lvl="2">
              <a:buFontTx/>
              <a:buChar char="-"/>
            </a:pPr>
            <a:r>
              <a:rPr lang="en-US" dirty="0" smtClean="0"/>
              <a:t>You can see if your friends, old colleagues, and existing customers can “link/connect” you to someone you want to meet;</a:t>
            </a:r>
          </a:p>
          <a:p>
            <a:pPr lvl="2">
              <a:buNone/>
            </a:pPr>
            <a:r>
              <a:rPr lang="en-US" dirty="0" smtClean="0"/>
              <a:t>	Remember that the end result is a phone call or meeting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001000" cy="9144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Suggestions on using</a:t>
            </a:r>
            <a:br>
              <a:rPr lang="en-US" sz="2800" dirty="0" smtClean="0"/>
            </a:br>
            <a:r>
              <a:rPr lang="en-US" sz="2800" dirty="0" smtClean="0"/>
              <a:t>LinkedIn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LinkedIn shouldn’t replace </a:t>
            </a:r>
            <a:r>
              <a:rPr lang="en-US" smtClean="0"/>
              <a:t>face-to-face interactions, </a:t>
            </a:r>
            <a:r>
              <a:rPr lang="en-US" dirty="0" smtClean="0"/>
              <a:t>is just shortens the cycle to get to that </a:t>
            </a:r>
            <a:r>
              <a:rPr lang="en-US" smtClean="0"/>
              <a:t>result;</a:t>
            </a:r>
          </a:p>
          <a:p>
            <a:r>
              <a:rPr lang="en-US" dirty="0" smtClean="0"/>
              <a:t>While LinkedIn has an email-type function (think of Messenger on </a:t>
            </a:r>
            <a:r>
              <a:rPr lang="en-US" dirty="0" err="1" smtClean="0"/>
              <a:t>Facebook</a:t>
            </a:r>
            <a:r>
              <a:rPr lang="en-US" dirty="0" smtClean="0"/>
              <a:t>), it’s not very dependable</a:t>
            </a:r>
          </a:p>
          <a:p>
            <a:r>
              <a:rPr lang="en-US" dirty="0" smtClean="0"/>
              <a:t>Use “real” email whenever you can;</a:t>
            </a:r>
          </a:p>
          <a:p>
            <a:r>
              <a:rPr lang="en-US" dirty="0" smtClean="0"/>
              <a:t>Send you “connector” an email on how to introduce you; keep them in the loop on how it’s going;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Some people are intimidated by what to state about you, so if you supply them with the text, they can cut/paste/tweak – much less stressful for them AND you can write your intro and get YOUR points across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Autofit/>
          </a:bodyPr>
          <a:lstStyle/>
          <a:p>
            <a:pPr algn="l"/>
            <a:r>
              <a:rPr lang="en-US" sz="2000" dirty="0" smtClean="0"/>
              <a:t>1.) In the upper left search bar (next to IN, type in name of the company you’re trying to reach</a:t>
            </a:r>
          </a:p>
          <a:p>
            <a:pPr algn="l"/>
            <a:r>
              <a:rPr lang="en-US" sz="2000" dirty="0" smtClean="0"/>
              <a:t>2.)  You will get a list of people that you are “connected to” and what level the connection is (1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,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, 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, etc.)</a:t>
            </a:r>
          </a:p>
          <a:p>
            <a:pPr algn="l"/>
            <a:r>
              <a:rPr lang="en-US" sz="2000" dirty="0" smtClean="0"/>
              <a:t>3.) click on the person’s name in blue (this will show you mutual connections0 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Steps to work LinkedIn</a:t>
            </a:r>
            <a:br>
              <a:rPr lang="en-US" sz="4000" dirty="0" smtClean="0"/>
            </a:br>
            <a:r>
              <a:rPr lang="en-US" sz="4000" dirty="0" smtClean="0"/>
              <a:t>for Marketing Purposes</a:t>
            </a:r>
            <a:br>
              <a:rPr lang="en-US" sz="4000" dirty="0" smtClean="0"/>
            </a:br>
            <a:r>
              <a:rPr lang="en-US" sz="4000" dirty="0" smtClean="0"/>
              <a:t>(screen shots follow)</a:t>
            </a:r>
            <a:endParaRPr lang="en-US" sz="4000" dirty="0"/>
          </a:p>
        </p:txBody>
      </p:sp>
    </p:spTree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sz="2000" dirty="0" smtClean="0"/>
              <a:t>4.) The person’s bio appears</a:t>
            </a:r>
          </a:p>
          <a:p>
            <a:pPr algn="l"/>
            <a:r>
              <a:rPr lang="en-US" sz="2000" dirty="0" smtClean="0"/>
              <a:t>5.) You can view their Bio and/or connect with them right below their info </a:t>
            </a:r>
          </a:p>
          <a:p>
            <a:pPr algn="l"/>
            <a:r>
              <a:rPr lang="en-US" sz="2000" dirty="0" smtClean="0"/>
              <a:t>6</a:t>
            </a:r>
            <a:r>
              <a:rPr lang="en-US" sz="2000" dirty="0" smtClean="0"/>
              <a:t>.) on the lower left of this page you can see your mutual “connections”</a:t>
            </a:r>
          </a:p>
          <a:p>
            <a:r>
              <a:rPr lang="en-US" sz="2200" i="1" dirty="0" smtClean="0">
                <a:solidFill>
                  <a:srgbClr val="FF0000"/>
                </a:solidFill>
              </a:rPr>
              <a:t>You are on your way to making </a:t>
            </a:r>
            <a:r>
              <a:rPr lang="en-US" sz="2200" i="1" u="sng" dirty="0" smtClean="0">
                <a:solidFill>
                  <a:srgbClr val="FF0000"/>
                </a:solidFill>
              </a:rPr>
              <a:t>GREAT</a:t>
            </a:r>
            <a:r>
              <a:rPr lang="en-US" sz="2200" i="1" dirty="0" smtClean="0">
                <a:solidFill>
                  <a:srgbClr val="FF0000"/>
                </a:solidFill>
              </a:rPr>
              <a:t> connections!!!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Steps to work LinkedIn</a:t>
            </a:r>
            <a:br>
              <a:rPr lang="en-US" sz="4400" dirty="0" smtClean="0"/>
            </a:br>
            <a:r>
              <a:rPr lang="en-US" sz="4400" dirty="0" smtClean="0"/>
              <a:t>for Marketing Purposes</a:t>
            </a:r>
            <a:br>
              <a:rPr lang="en-US" sz="4400" dirty="0" smtClean="0"/>
            </a:br>
            <a:r>
              <a:rPr lang="en-US" sz="4400" dirty="0" smtClean="0"/>
              <a:t>(screen shots follow)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" y="1295400"/>
            <a:ext cx="8839200" cy="533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859</TotalTime>
  <Words>639</Words>
  <Application>Microsoft Office PowerPoint</Application>
  <PresentationFormat>On-screen Show (4:3)</PresentationFormat>
  <Paragraphs>67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Relationship/Referral Marketing</vt:lpstr>
      <vt:lpstr>How/why I turned to Referral Marketing </vt:lpstr>
      <vt:lpstr>My three-pronged, integrated Referral Marketing Strategies</vt:lpstr>
      <vt:lpstr>How do you learn about LinkedIn and how to use it to “mahket”?</vt:lpstr>
      <vt:lpstr>LinkedIn The premise/inherit assumption is that you agree to “link” people </vt:lpstr>
      <vt:lpstr>Suggestions on using LinkedIn</vt:lpstr>
      <vt:lpstr>Steps to work LinkedIn for Marketing Purposes (screen shots follow)</vt:lpstr>
      <vt:lpstr>Steps to work LinkedIn for Marketing Purposes (screen shots follow)</vt:lpstr>
      <vt:lpstr> </vt:lpstr>
      <vt:lpstr>Slide 10</vt:lpstr>
      <vt:lpstr>Slide 11</vt:lpstr>
      <vt:lpstr>Slide 12</vt:lpstr>
      <vt:lpstr>Slide 13</vt:lpstr>
      <vt:lpstr>Follow is key</vt:lpstr>
    </vt:vector>
  </TitlesOfParts>
  <Company>Suez Energy North America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</dc:creator>
  <cp:lastModifiedBy>Brian</cp:lastModifiedBy>
  <cp:revision>75</cp:revision>
  <dcterms:created xsi:type="dcterms:W3CDTF">2017-07-10T21:14:58Z</dcterms:created>
  <dcterms:modified xsi:type="dcterms:W3CDTF">2017-07-23T13:40:29Z</dcterms:modified>
</cp:coreProperties>
</file>